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2" r:id="rId6"/>
    <p:sldId id="265" r:id="rId7"/>
    <p:sldId id="266" r:id="rId8"/>
    <p:sldId id="267" r:id="rId9"/>
    <p:sldId id="268" r:id="rId10"/>
    <p:sldId id="273" r:id="rId11"/>
    <p:sldId id="280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C2BE6D-0AEF-324B-B32C-5486313C93D9}">
          <p14:sldIdLst>
            <p14:sldId id="256"/>
            <p14:sldId id="258"/>
            <p14:sldId id="259"/>
            <p14:sldId id="260"/>
            <p14:sldId id="262"/>
            <p14:sldId id="265"/>
            <p14:sldId id="266"/>
            <p14:sldId id="267"/>
            <p14:sldId id="268"/>
            <p14:sldId id="273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ysal-lou Irani" initials="KI" lastIdx="4" clrIdx="0">
    <p:extLst>
      <p:ext uri="{19B8F6BF-5375-455C-9EA6-DF929625EA0E}">
        <p15:presenceInfo xmlns:p15="http://schemas.microsoft.com/office/powerpoint/2012/main" userId="S-1-5-21-1423485556-2532401405-1673821462-131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9"/>
    <p:restoredTop sz="94666"/>
  </p:normalViewPr>
  <p:slideViewPr>
    <p:cSldViewPr snapToGrid="0" snapToObjects="1">
      <p:cViewPr varScale="1">
        <p:scale>
          <a:sx n="105" d="100"/>
          <a:sy n="105" d="100"/>
        </p:scale>
        <p:origin x="103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9FD36-5946-A348-B155-5FD4B0BDD91D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6CEB6-97F8-4345-815C-EC725CE5C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7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6CEB6-97F8-4345-815C-EC725CE5CB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90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65099"/>
          </a:xfrm>
          <a:prstGeom prst="rect">
            <a:avLst/>
          </a:prstGeom>
          <a:solidFill>
            <a:srgbClr val="002E6C">
              <a:alpha val="1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699263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086" y="1317347"/>
            <a:ext cx="3977640" cy="2372279"/>
          </a:xfrm>
        </p:spPr>
        <p:txBody>
          <a:bodyPr anchor="t">
            <a:normAutofit/>
          </a:bodyPr>
          <a:lstStyle>
            <a:lvl1pPr algn="l">
              <a:defRPr sz="4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086" y="3689626"/>
            <a:ext cx="397764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80193-A357-4C5F-A912-B70C418975E6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5120640" y="982217"/>
            <a:ext cx="4023360" cy="2834640"/>
          </a:xfrm>
          <a:custGeom>
            <a:avLst/>
            <a:gdLst>
              <a:gd name="connsiteX0" fmla="*/ 0 w 4017264"/>
              <a:gd name="connsiteY0" fmla="*/ 0 h 2874264"/>
              <a:gd name="connsiteX1" fmla="*/ 4017264 w 4017264"/>
              <a:gd name="connsiteY1" fmla="*/ 0 h 2874264"/>
              <a:gd name="connsiteX2" fmla="*/ 4017264 w 4017264"/>
              <a:gd name="connsiteY2" fmla="*/ 2874264 h 2874264"/>
              <a:gd name="connsiteX3" fmla="*/ 0 w 4017264"/>
              <a:gd name="connsiteY3" fmla="*/ 2874264 h 2874264"/>
              <a:gd name="connsiteX4" fmla="*/ 0 w 4017264"/>
              <a:gd name="connsiteY4" fmla="*/ 0 h 2874264"/>
              <a:gd name="connsiteX0" fmla="*/ 0 w 4017264"/>
              <a:gd name="connsiteY0" fmla="*/ 0 h 2884896"/>
              <a:gd name="connsiteX1" fmla="*/ 4017264 w 4017264"/>
              <a:gd name="connsiteY1" fmla="*/ 0 h 2884896"/>
              <a:gd name="connsiteX2" fmla="*/ 4017264 w 4017264"/>
              <a:gd name="connsiteY2" fmla="*/ 2874264 h 2884896"/>
              <a:gd name="connsiteX3" fmla="*/ 350874 w 4017264"/>
              <a:gd name="connsiteY3" fmla="*/ 2884896 h 2884896"/>
              <a:gd name="connsiteX4" fmla="*/ 0 w 4017264"/>
              <a:gd name="connsiteY4" fmla="*/ 0 h 2884896"/>
              <a:gd name="connsiteX0" fmla="*/ 0 w 4017264"/>
              <a:gd name="connsiteY0" fmla="*/ 0 h 2895529"/>
              <a:gd name="connsiteX1" fmla="*/ 4017264 w 4017264"/>
              <a:gd name="connsiteY1" fmla="*/ 0 h 2895529"/>
              <a:gd name="connsiteX2" fmla="*/ 4017264 w 4017264"/>
              <a:gd name="connsiteY2" fmla="*/ 2874264 h 2895529"/>
              <a:gd name="connsiteX3" fmla="*/ 489097 w 4017264"/>
              <a:gd name="connsiteY3" fmla="*/ 2895529 h 2895529"/>
              <a:gd name="connsiteX4" fmla="*/ 0 w 4017264"/>
              <a:gd name="connsiteY4" fmla="*/ 0 h 2895529"/>
              <a:gd name="connsiteX0" fmla="*/ 0 w 4017264"/>
              <a:gd name="connsiteY0" fmla="*/ 0 h 2916794"/>
              <a:gd name="connsiteX1" fmla="*/ 4017264 w 4017264"/>
              <a:gd name="connsiteY1" fmla="*/ 0 h 2916794"/>
              <a:gd name="connsiteX2" fmla="*/ 4017264 w 4017264"/>
              <a:gd name="connsiteY2" fmla="*/ 2874264 h 2916794"/>
              <a:gd name="connsiteX3" fmla="*/ 361506 w 4017264"/>
              <a:gd name="connsiteY3" fmla="*/ 2916794 h 2916794"/>
              <a:gd name="connsiteX4" fmla="*/ 0 w 4017264"/>
              <a:gd name="connsiteY4" fmla="*/ 0 h 2916794"/>
              <a:gd name="connsiteX0" fmla="*/ 0 w 4017264"/>
              <a:gd name="connsiteY0" fmla="*/ 0 h 2874264"/>
              <a:gd name="connsiteX1" fmla="*/ 4017264 w 4017264"/>
              <a:gd name="connsiteY1" fmla="*/ 0 h 2874264"/>
              <a:gd name="connsiteX2" fmla="*/ 4017264 w 4017264"/>
              <a:gd name="connsiteY2" fmla="*/ 2874264 h 2874264"/>
              <a:gd name="connsiteX3" fmla="*/ 349931 w 4017264"/>
              <a:gd name="connsiteY3" fmla="*/ 2864708 h 2874264"/>
              <a:gd name="connsiteX4" fmla="*/ 0 w 4017264"/>
              <a:gd name="connsiteY4" fmla="*/ 0 h 2874264"/>
              <a:gd name="connsiteX0" fmla="*/ 0 w 4017264"/>
              <a:gd name="connsiteY0" fmla="*/ 0 h 2874264"/>
              <a:gd name="connsiteX1" fmla="*/ 4017264 w 4017264"/>
              <a:gd name="connsiteY1" fmla="*/ 0 h 2874264"/>
              <a:gd name="connsiteX2" fmla="*/ 4017264 w 4017264"/>
              <a:gd name="connsiteY2" fmla="*/ 2874264 h 2874264"/>
              <a:gd name="connsiteX3" fmla="*/ 355718 w 4017264"/>
              <a:gd name="connsiteY3" fmla="*/ 2858921 h 2874264"/>
              <a:gd name="connsiteX4" fmla="*/ 0 w 4017264"/>
              <a:gd name="connsiteY4" fmla="*/ 0 h 2874264"/>
              <a:gd name="connsiteX0" fmla="*/ 0 w 4017264"/>
              <a:gd name="connsiteY0" fmla="*/ 0 h 2876283"/>
              <a:gd name="connsiteX1" fmla="*/ 4017264 w 4017264"/>
              <a:gd name="connsiteY1" fmla="*/ 0 h 2876283"/>
              <a:gd name="connsiteX2" fmla="*/ 4017264 w 4017264"/>
              <a:gd name="connsiteY2" fmla="*/ 2874264 h 2876283"/>
              <a:gd name="connsiteX3" fmla="*/ 349931 w 4017264"/>
              <a:gd name="connsiteY3" fmla="*/ 2876283 h 2876283"/>
              <a:gd name="connsiteX4" fmla="*/ 0 w 4017264"/>
              <a:gd name="connsiteY4" fmla="*/ 0 h 287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264" h="2876283">
                <a:moveTo>
                  <a:pt x="0" y="0"/>
                </a:moveTo>
                <a:lnTo>
                  <a:pt x="4017264" y="0"/>
                </a:lnTo>
                <a:lnTo>
                  <a:pt x="4017264" y="2874264"/>
                </a:lnTo>
                <a:lnTo>
                  <a:pt x="349931" y="287628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36" t="-3226" r="-14772" b="-967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4"/>
          <p:cNvSpPr/>
          <p:nvPr userDrawn="1"/>
        </p:nvSpPr>
        <p:spPr>
          <a:xfrm>
            <a:off x="5495232" y="3919994"/>
            <a:ext cx="3648768" cy="2945106"/>
          </a:xfrm>
          <a:custGeom>
            <a:avLst/>
            <a:gdLst>
              <a:gd name="connsiteX0" fmla="*/ 0 w 4017264"/>
              <a:gd name="connsiteY0" fmla="*/ 0 h 2874264"/>
              <a:gd name="connsiteX1" fmla="*/ 4017264 w 4017264"/>
              <a:gd name="connsiteY1" fmla="*/ 0 h 2874264"/>
              <a:gd name="connsiteX2" fmla="*/ 4017264 w 4017264"/>
              <a:gd name="connsiteY2" fmla="*/ 2874264 h 2874264"/>
              <a:gd name="connsiteX3" fmla="*/ 0 w 4017264"/>
              <a:gd name="connsiteY3" fmla="*/ 2874264 h 2874264"/>
              <a:gd name="connsiteX4" fmla="*/ 0 w 4017264"/>
              <a:gd name="connsiteY4" fmla="*/ 0 h 2874264"/>
              <a:gd name="connsiteX0" fmla="*/ 0 w 4017264"/>
              <a:gd name="connsiteY0" fmla="*/ 0 h 2884896"/>
              <a:gd name="connsiteX1" fmla="*/ 4017264 w 4017264"/>
              <a:gd name="connsiteY1" fmla="*/ 0 h 2884896"/>
              <a:gd name="connsiteX2" fmla="*/ 4017264 w 4017264"/>
              <a:gd name="connsiteY2" fmla="*/ 2874264 h 2884896"/>
              <a:gd name="connsiteX3" fmla="*/ 350874 w 4017264"/>
              <a:gd name="connsiteY3" fmla="*/ 2884896 h 2884896"/>
              <a:gd name="connsiteX4" fmla="*/ 0 w 4017264"/>
              <a:gd name="connsiteY4" fmla="*/ 0 h 2884896"/>
              <a:gd name="connsiteX0" fmla="*/ 0 w 4017264"/>
              <a:gd name="connsiteY0" fmla="*/ 0 h 2895529"/>
              <a:gd name="connsiteX1" fmla="*/ 4017264 w 4017264"/>
              <a:gd name="connsiteY1" fmla="*/ 0 h 2895529"/>
              <a:gd name="connsiteX2" fmla="*/ 4017264 w 4017264"/>
              <a:gd name="connsiteY2" fmla="*/ 2874264 h 2895529"/>
              <a:gd name="connsiteX3" fmla="*/ 489097 w 4017264"/>
              <a:gd name="connsiteY3" fmla="*/ 2895529 h 2895529"/>
              <a:gd name="connsiteX4" fmla="*/ 0 w 4017264"/>
              <a:gd name="connsiteY4" fmla="*/ 0 h 2895529"/>
              <a:gd name="connsiteX0" fmla="*/ 0 w 4017264"/>
              <a:gd name="connsiteY0" fmla="*/ 0 h 2916794"/>
              <a:gd name="connsiteX1" fmla="*/ 4017264 w 4017264"/>
              <a:gd name="connsiteY1" fmla="*/ 0 h 2916794"/>
              <a:gd name="connsiteX2" fmla="*/ 4017264 w 4017264"/>
              <a:gd name="connsiteY2" fmla="*/ 2874264 h 2916794"/>
              <a:gd name="connsiteX3" fmla="*/ 361506 w 4017264"/>
              <a:gd name="connsiteY3" fmla="*/ 2916794 h 2916794"/>
              <a:gd name="connsiteX4" fmla="*/ 0 w 4017264"/>
              <a:gd name="connsiteY4" fmla="*/ 0 h 2916794"/>
              <a:gd name="connsiteX0" fmla="*/ 0 w 4017264"/>
              <a:gd name="connsiteY0" fmla="*/ 0 h 2874264"/>
              <a:gd name="connsiteX1" fmla="*/ 4017264 w 4017264"/>
              <a:gd name="connsiteY1" fmla="*/ 0 h 2874264"/>
              <a:gd name="connsiteX2" fmla="*/ 4017264 w 4017264"/>
              <a:gd name="connsiteY2" fmla="*/ 2874264 h 2874264"/>
              <a:gd name="connsiteX3" fmla="*/ 349931 w 4017264"/>
              <a:gd name="connsiteY3" fmla="*/ 2864708 h 2874264"/>
              <a:gd name="connsiteX4" fmla="*/ 0 w 4017264"/>
              <a:gd name="connsiteY4" fmla="*/ 0 h 2874264"/>
              <a:gd name="connsiteX0" fmla="*/ 0 w 4017264"/>
              <a:gd name="connsiteY0" fmla="*/ 0 h 2874264"/>
              <a:gd name="connsiteX1" fmla="*/ 4017264 w 4017264"/>
              <a:gd name="connsiteY1" fmla="*/ 0 h 2874264"/>
              <a:gd name="connsiteX2" fmla="*/ 4017264 w 4017264"/>
              <a:gd name="connsiteY2" fmla="*/ 2874264 h 2874264"/>
              <a:gd name="connsiteX3" fmla="*/ 355718 w 4017264"/>
              <a:gd name="connsiteY3" fmla="*/ 2858921 h 2874264"/>
              <a:gd name="connsiteX4" fmla="*/ 0 w 4017264"/>
              <a:gd name="connsiteY4" fmla="*/ 0 h 2874264"/>
              <a:gd name="connsiteX0" fmla="*/ 0 w 4017264"/>
              <a:gd name="connsiteY0" fmla="*/ 0 h 2876283"/>
              <a:gd name="connsiteX1" fmla="*/ 4017264 w 4017264"/>
              <a:gd name="connsiteY1" fmla="*/ 0 h 2876283"/>
              <a:gd name="connsiteX2" fmla="*/ 4017264 w 4017264"/>
              <a:gd name="connsiteY2" fmla="*/ 2874264 h 2876283"/>
              <a:gd name="connsiteX3" fmla="*/ 349931 w 4017264"/>
              <a:gd name="connsiteY3" fmla="*/ 2876283 h 2876283"/>
              <a:gd name="connsiteX4" fmla="*/ 0 w 4017264"/>
              <a:gd name="connsiteY4" fmla="*/ 0 h 2876283"/>
              <a:gd name="connsiteX0" fmla="*/ 43965 w 3667333"/>
              <a:gd name="connsiteY0" fmla="*/ 7034 h 2876283"/>
              <a:gd name="connsiteX1" fmla="*/ 3667333 w 3667333"/>
              <a:gd name="connsiteY1" fmla="*/ 0 h 2876283"/>
              <a:gd name="connsiteX2" fmla="*/ 3667333 w 3667333"/>
              <a:gd name="connsiteY2" fmla="*/ 2874264 h 2876283"/>
              <a:gd name="connsiteX3" fmla="*/ 0 w 3667333"/>
              <a:gd name="connsiteY3" fmla="*/ 2876283 h 2876283"/>
              <a:gd name="connsiteX4" fmla="*/ 43965 w 3667333"/>
              <a:gd name="connsiteY4" fmla="*/ 7034 h 2876283"/>
              <a:gd name="connsiteX0" fmla="*/ 18565 w 3667333"/>
              <a:gd name="connsiteY0" fmla="*/ 1954 h 2876283"/>
              <a:gd name="connsiteX1" fmla="*/ 3667333 w 3667333"/>
              <a:gd name="connsiteY1" fmla="*/ 0 h 2876283"/>
              <a:gd name="connsiteX2" fmla="*/ 3667333 w 3667333"/>
              <a:gd name="connsiteY2" fmla="*/ 2874264 h 2876283"/>
              <a:gd name="connsiteX3" fmla="*/ 0 w 3667333"/>
              <a:gd name="connsiteY3" fmla="*/ 2876283 h 2876283"/>
              <a:gd name="connsiteX4" fmla="*/ 18565 w 3667333"/>
              <a:gd name="connsiteY4" fmla="*/ 1954 h 2876283"/>
              <a:gd name="connsiteX0" fmla="*/ 0 w 3648768"/>
              <a:gd name="connsiteY0" fmla="*/ 1954 h 2876283"/>
              <a:gd name="connsiteX1" fmla="*/ 3648768 w 3648768"/>
              <a:gd name="connsiteY1" fmla="*/ 0 h 2876283"/>
              <a:gd name="connsiteX2" fmla="*/ 3648768 w 3648768"/>
              <a:gd name="connsiteY2" fmla="*/ 2874264 h 2876283"/>
              <a:gd name="connsiteX3" fmla="*/ 712955 w 3648768"/>
              <a:gd name="connsiteY3" fmla="*/ 2876283 h 2876283"/>
              <a:gd name="connsiteX4" fmla="*/ 0 w 3648768"/>
              <a:gd name="connsiteY4" fmla="*/ 1954 h 2876283"/>
              <a:gd name="connsiteX0" fmla="*/ 0 w 3648768"/>
              <a:gd name="connsiteY0" fmla="*/ 1954 h 2881363"/>
              <a:gd name="connsiteX1" fmla="*/ 3648768 w 3648768"/>
              <a:gd name="connsiteY1" fmla="*/ 0 h 2881363"/>
              <a:gd name="connsiteX2" fmla="*/ 3648768 w 3648768"/>
              <a:gd name="connsiteY2" fmla="*/ 2874264 h 2881363"/>
              <a:gd name="connsiteX3" fmla="*/ 342115 w 3648768"/>
              <a:gd name="connsiteY3" fmla="*/ 2881363 h 2881363"/>
              <a:gd name="connsiteX4" fmla="*/ 0 w 3648768"/>
              <a:gd name="connsiteY4" fmla="*/ 1954 h 2881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8768" h="2881363">
                <a:moveTo>
                  <a:pt x="0" y="1954"/>
                </a:moveTo>
                <a:lnTo>
                  <a:pt x="3648768" y="0"/>
                </a:lnTo>
                <a:lnTo>
                  <a:pt x="3648768" y="2874264"/>
                </a:lnTo>
                <a:lnTo>
                  <a:pt x="342115" y="2881363"/>
                </a:lnTo>
                <a:lnTo>
                  <a:pt x="0" y="1954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663" t="-4334" r="-2627" b="-43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9483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55" y="1224530"/>
            <a:ext cx="8469745" cy="394417"/>
          </a:xfrm>
        </p:spPr>
        <p:txBody>
          <a:bodyPr anchor="t">
            <a:no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195E4-AE01-4B5F-B5A0-8EDE6D3BD579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31355" y="1842293"/>
            <a:ext cx="8469744" cy="4308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  <a:lvl2pPr marL="285750" indent="-114300">
              <a:tabLst>
                <a:tab pos="342900" algn="l"/>
              </a:tabLst>
              <a:defRPr sz="1800"/>
            </a:lvl2pPr>
            <a:lvl3pPr marL="514350" indent="-114300">
              <a:tabLst/>
              <a:defRPr sz="1800"/>
            </a:lvl3pPr>
            <a:lvl4pPr marL="742950" indent="-114300">
              <a:buSzPct val="50000"/>
              <a:buFont typeface="Courier New" panose="02070309020205020404" pitchFamily="49" charset="0"/>
              <a:buChar char="o"/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55" y="1224530"/>
            <a:ext cx="8469744" cy="514463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55" y="1981307"/>
            <a:ext cx="8469744" cy="4252805"/>
          </a:xfrm>
        </p:spPr>
        <p:txBody>
          <a:bodyPr/>
          <a:lstStyle>
            <a:lvl1pPr marL="0" indent="0">
              <a:buClr>
                <a:srgbClr val="002E6C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rgbClr val="002E6C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2E6C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2E6C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2E6C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09F9-21CB-499C-BDC2-F14B94F3C843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1355" y="1981307"/>
            <a:ext cx="4183495" cy="4195656"/>
          </a:xfrm>
        </p:spPr>
        <p:txBody>
          <a:bodyPr/>
          <a:lstStyle>
            <a:lvl1pPr>
              <a:buClr>
                <a:srgbClr val="002E6C"/>
              </a:buClr>
              <a:defRPr/>
            </a:lvl1pPr>
            <a:lvl2pPr>
              <a:buClr>
                <a:srgbClr val="002E6C"/>
              </a:buClr>
              <a:defRPr/>
            </a:lvl2pPr>
            <a:lvl3pPr>
              <a:buClr>
                <a:srgbClr val="002E6C"/>
              </a:buClr>
              <a:defRPr/>
            </a:lvl3pPr>
            <a:lvl4pPr>
              <a:buClr>
                <a:srgbClr val="002E6C"/>
              </a:buClr>
              <a:defRPr/>
            </a:lvl4pPr>
            <a:lvl5pPr>
              <a:buClr>
                <a:srgbClr val="002E6C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49" y="1981307"/>
            <a:ext cx="4171949" cy="4195656"/>
          </a:xfrm>
        </p:spPr>
        <p:txBody>
          <a:bodyPr/>
          <a:lstStyle>
            <a:lvl1pPr>
              <a:buClr>
                <a:srgbClr val="002E6C"/>
              </a:buClr>
              <a:defRPr/>
            </a:lvl1pPr>
            <a:lvl2pPr>
              <a:buClr>
                <a:srgbClr val="002E6C"/>
              </a:buClr>
              <a:defRPr/>
            </a:lvl2pPr>
            <a:lvl3pPr>
              <a:buClr>
                <a:srgbClr val="002E6C"/>
              </a:buClr>
              <a:defRPr/>
            </a:lvl3pPr>
            <a:lvl4pPr>
              <a:buClr>
                <a:srgbClr val="002E6C"/>
              </a:buClr>
              <a:defRPr/>
            </a:lvl4pPr>
            <a:lvl5pPr>
              <a:buClr>
                <a:srgbClr val="002E6C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6776-82F1-4993-B821-D50E47FFAF92}" type="datetime1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31355" y="1224530"/>
            <a:ext cx="8469744" cy="514463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354" y="1992383"/>
            <a:ext cx="4151503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354" y="3069685"/>
            <a:ext cx="4166828" cy="3119977"/>
          </a:xfrm>
        </p:spPr>
        <p:txBody>
          <a:bodyPr/>
          <a:lstStyle>
            <a:lvl1pPr>
              <a:buClr>
                <a:srgbClr val="002E6C"/>
              </a:buClr>
              <a:defRPr/>
            </a:lvl1pPr>
            <a:lvl2pPr>
              <a:buClr>
                <a:srgbClr val="002E6C"/>
              </a:buClr>
              <a:defRPr/>
            </a:lvl2pPr>
            <a:lvl3pPr>
              <a:buClr>
                <a:srgbClr val="002E6C"/>
              </a:buClr>
              <a:defRPr/>
            </a:lvl3pPr>
            <a:lvl4pPr>
              <a:buClr>
                <a:srgbClr val="002E6C"/>
              </a:buClr>
              <a:defRPr/>
            </a:lvl4pPr>
            <a:lvl5pPr>
              <a:buClr>
                <a:srgbClr val="002E6C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92383"/>
            <a:ext cx="4171949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69685"/>
            <a:ext cx="4171949" cy="3119977"/>
          </a:xfrm>
        </p:spPr>
        <p:txBody>
          <a:bodyPr/>
          <a:lstStyle>
            <a:lvl1pPr>
              <a:buClr>
                <a:srgbClr val="002E6C"/>
              </a:buClr>
              <a:defRPr/>
            </a:lvl1pPr>
            <a:lvl2pPr>
              <a:buClr>
                <a:srgbClr val="002E6C"/>
              </a:buClr>
              <a:defRPr/>
            </a:lvl2pPr>
            <a:lvl3pPr>
              <a:buClr>
                <a:srgbClr val="002E6C"/>
              </a:buClr>
              <a:defRPr/>
            </a:lvl3pPr>
            <a:lvl4pPr>
              <a:buClr>
                <a:srgbClr val="002E6C"/>
              </a:buClr>
              <a:defRPr/>
            </a:lvl4pPr>
            <a:lvl5pPr>
              <a:buClr>
                <a:srgbClr val="002E6C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5DDF-A9A3-4627-8217-4462D5964627}" type="datetime1">
              <a:rPr lang="en-US" smtClean="0"/>
              <a:t>11/10/2017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31355" y="1224530"/>
            <a:ext cx="8469744" cy="514463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0D27E-D6CD-432C-988E-B398E55C5AAC}" type="datetime1">
              <a:rPr lang="en-US" smtClean="0"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31355" y="1224530"/>
            <a:ext cx="8469744" cy="514463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D04-3169-4179-9476-105D4EDDE56E}" type="datetime1">
              <a:rPr lang="en-US" smtClean="0"/>
              <a:t>11/10/2017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55" y="1226478"/>
            <a:ext cx="3247664" cy="995728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26478"/>
            <a:ext cx="4629150" cy="4634573"/>
          </a:xfrm>
        </p:spPr>
        <p:txBody>
          <a:bodyPr/>
          <a:lstStyle>
            <a:lvl1pPr>
              <a:buClr>
                <a:srgbClr val="002E6C"/>
              </a:buClr>
              <a:defRPr sz="3200"/>
            </a:lvl1pPr>
            <a:lvl2pPr>
              <a:buClr>
                <a:srgbClr val="002E6C"/>
              </a:buClr>
              <a:defRPr sz="2800"/>
            </a:lvl2pPr>
            <a:lvl3pPr>
              <a:buClr>
                <a:srgbClr val="002E6C"/>
              </a:buClr>
              <a:defRPr sz="2400"/>
            </a:lvl3pPr>
            <a:lvl4pPr>
              <a:buClr>
                <a:srgbClr val="002E6C"/>
              </a:buClr>
              <a:defRPr sz="2000"/>
            </a:lvl4pPr>
            <a:lvl5pPr>
              <a:buClr>
                <a:srgbClr val="002E6C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355" y="2392222"/>
            <a:ext cx="3247664" cy="34767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E2978-8CD3-4E62-A0FC-2AFC03411118}" type="datetime1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26478"/>
            <a:ext cx="4913708" cy="46345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355" y="2384389"/>
            <a:ext cx="3247664" cy="3476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E85B-FF2D-4C47-A305-D9C87D874AF4}" type="datetime1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31355" y="1226478"/>
            <a:ext cx="3247664" cy="995728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355" y="1240626"/>
            <a:ext cx="8469744" cy="677981"/>
          </a:xfrm>
        </p:spPr>
        <p:txBody>
          <a:bodyPr anchor="t">
            <a:normAutofit/>
          </a:bodyPr>
          <a:lstStyle>
            <a:lvl1pPr>
              <a:defRPr sz="2800">
                <a:solidFill>
                  <a:srgbClr val="002E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1355" y="2177017"/>
            <a:ext cx="8469744" cy="341249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4D8D4-F016-4312-8C2A-2F0247BB6B1B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1259593"/>
            <a:ext cx="1971675" cy="49173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259593"/>
            <a:ext cx="5800725" cy="4917369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3A0D-6EB3-499D-929E-886DBC9D40EA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82216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22" y="0"/>
            <a:ext cx="2780578" cy="1001183"/>
          </a:xfrm>
          <a:prstGeom prst="rect">
            <a:avLst/>
          </a:prstGeom>
        </p:spPr>
      </p:pic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92374" y="258410"/>
            <a:ext cx="5408725" cy="43770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2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5397"/>
            <a:ext cx="78867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39B07-44EA-400D-B613-4D94E3090C51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5" y="258410"/>
            <a:ext cx="2651989" cy="4377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05" y="-312878"/>
            <a:ext cx="7630676" cy="74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33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04D2D-BA8D-4F99-A159-C10EF7603BAA}" type="datetime1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DAEFD-87A4-B24E-A4DB-BDEF0CBC20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1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2E6C"/>
        </a:buClr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002E6C"/>
        </a:buClr>
        <a:buSzPct val="75000"/>
        <a:buFont typeface="Arial" panose="020B0604020202020204" pitchFamily="34" charset="0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14300" algn="l" defTabSz="914400" rtl="0" eaLnBrk="1" latinLnBrk="0" hangingPunct="1">
        <a:lnSpc>
          <a:spcPct val="90000"/>
        </a:lnSpc>
        <a:spcBef>
          <a:spcPts val="500"/>
        </a:spcBef>
        <a:buClr>
          <a:srgbClr val="002E6C"/>
        </a:buClr>
        <a:buSzPct val="5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14300" algn="l" defTabSz="914400" rtl="0" eaLnBrk="1" latinLnBrk="0" hangingPunct="1">
        <a:lnSpc>
          <a:spcPct val="90000"/>
        </a:lnSpc>
        <a:spcBef>
          <a:spcPts val="500"/>
        </a:spcBef>
        <a:buClr>
          <a:srgbClr val="002E6C"/>
        </a:buClr>
        <a:buSzPct val="35000"/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14300" algn="l" defTabSz="914400" rtl="0" eaLnBrk="1" latinLnBrk="0" hangingPunct="1">
        <a:lnSpc>
          <a:spcPct val="90000"/>
        </a:lnSpc>
        <a:spcBef>
          <a:spcPts val="500"/>
        </a:spcBef>
        <a:buClr>
          <a:srgbClr val="002E6C"/>
        </a:buClr>
        <a:buSzPct val="5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hrbenefits@columbia.edu" TargetMode="External"/><Relationship Id="rId2" Type="http://schemas.openxmlformats.org/officeDocument/2006/relationships/hyperlink" Target="http://hr.columbia.edu/officers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hr.columbia.edu/health-advocate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r.columbia.edu/will-preparation-services" TargetMode="External"/><Relationship Id="rId2" Type="http://schemas.openxmlformats.org/officeDocument/2006/relationships/hyperlink" Target="http://hr.columbia.edu/identify-theft-program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2018 Open Enrollment Benefits Update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mtClean="0"/>
              <a:t>November </a:t>
            </a:r>
            <a:r>
              <a:rPr lang="en-US" smtClean="0"/>
              <a:t>15, </a:t>
            </a:r>
            <a:r>
              <a:rPr lang="en-US" dirty="0" smtClean="0"/>
              <a:t>2017</a:t>
            </a:r>
            <a:endParaRPr lang="en-US" dirty="0"/>
          </a:p>
          <a:p>
            <a:r>
              <a:rPr lang="en-US" dirty="0" smtClean="0"/>
              <a:t>Lisa Pyne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" y="1269064"/>
            <a:ext cx="8613647" cy="533290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Benefits Open Enrollment</a:t>
            </a:r>
            <a:endParaRPr lang="en-US" sz="22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Enrolling in Your Benefits</a:t>
            </a:r>
            <a:endParaRPr lang="en-US" sz="22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What’s New for 2018 </a:t>
            </a:r>
            <a:endParaRPr lang="en-US" sz="22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Details on the 2018 Changes </a:t>
            </a:r>
            <a:endParaRPr lang="en-US" sz="22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What’s Not Changing in 2018 </a:t>
            </a:r>
          </a:p>
          <a:p>
            <a:pPr>
              <a:lnSpc>
                <a:spcPct val="200000"/>
              </a:lnSpc>
            </a:pPr>
            <a:endParaRPr lang="en-US" sz="2200" dirty="0"/>
          </a:p>
          <a:p>
            <a:pPr>
              <a:lnSpc>
                <a:spcPct val="200000"/>
              </a:lnSpc>
            </a:pPr>
            <a:endParaRPr lang="en-US" sz="2200" dirty="0" smtClean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2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Today’s Discussion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532" y="1584246"/>
            <a:ext cx="2873298" cy="243759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26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55" y="1309794"/>
            <a:ext cx="8469744" cy="4252805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Open Enrollment is Monday, October 30 to Friday, November 17, 2017</a:t>
            </a: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Go to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hr.columbia.edu/officers</a:t>
            </a:r>
            <a:r>
              <a:rPr lang="en-US" dirty="0" smtClean="0"/>
              <a:t> and select “Log In: CU Benefits Enrollment System” and then log in with your UNI and password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In mid-October: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Open Enrollment packets mailed to your home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Benefits Highlights and Brochures posted to HR website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During Open Enrollment, the Columbia Benefits Service Center will have extended hours (9:00 a.m. – 5:00 p.m.) to answer enrollment questions. Call 212-851-7000 or email </a:t>
            </a:r>
            <a:r>
              <a:rPr lang="en-US" dirty="0" smtClean="0">
                <a:hlinkClick r:id="rId3"/>
              </a:rPr>
              <a:t>hrbenefits@columbia.edu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Benefits Open Enrollment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4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83" y="1569548"/>
            <a:ext cx="2202966" cy="18358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55" y="1359800"/>
            <a:ext cx="8469744" cy="5312463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If you do not enroll, your coverage will remain the same                               for 2018 for: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Medical, Vision and Prescription drug coverage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Dental coverage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Transit/Parking Reimbursement Program (T/PRP) elections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Life Insurance benefits (Optional, Spouse and Child)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Optional Long-Term Disability (LTD) benefits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Voluntary Retirement Savings Plan (VRSP) – you may                                     change your contributions at anytime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You must enroll in the below benefits. Your 2017 benefits will </a:t>
            </a:r>
            <a:r>
              <a:rPr lang="en-US" b="1" u="sng" dirty="0" smtClean="0"/>
              <a:t>not</a:t>
            </a:r>
            <a:r>
              <a:rPr lang="en-US" b="1" dirty="0" smtClean="0"/>
              <a:t> automatically roll over for 2018: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Flexible Spending Accounts (FSAs) – Healthcare and Dependent Care FSAs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Child Care Benefit, if eligible</a:t>
            </a:r>
          </a:p>
          <a:p>
            <a:pPr marL="857250" lvl="1" indent="-342900">
              <a:lnSpc>
                <a:spcPct val="100000"/>
              </a:lnSpc>
            </a:pPr>
            <a:r>
              <a:rPr lang="en-US" dirty="0" smtClean="0"/>
              <a:t>Health Savings Account (HSA)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Enrolling in Your 2018 Benefits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0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55" y="1245500"/>
            <a:ext cx="8469744" cy="5183875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New Medical contribution rates across all plans and salary tiers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Long-Term Care (LTC) changes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Expanded Travel Vaccination Coverage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New programs available: </a:t>
            </a:r>
          </a:p>
          <a:p>
            <a:pPr marL="800100" lvl="1" indent="-285750">
              <a:lnSpc>
                <a:spcPct val="110000"/>
              </a:lnSpc>
            </a:pPr>
            <a:r>
              <a:rPr lang="en-US" dirty="0"/>
              <a:t> </a:t>
            </a:r>
            <a:r>
              <a:rPr lang="en-US" dirty="0" smtClean="0"/>
              <a:t>Health Advocate </a:t>
            </a:r>
          </a:p>
          <a:p>
            <a:pPr marL="857250" lvl="1" indent="-342900">
              <a:lnSpc>
                <a:spcPct val="110000"/>
              </a:lnSpc>
            </a:pPr>
            <a:r>
              <a:rPr lang="en-US" dirty="0" smtClean="0"/>
              <a:t>Identity Theft Program</a:t>
            </a:r>
          </a:p>
          <a:p>
            <a:pPr marL="857250" lvl="1" indent="-342900">
              <a:lnSpc>
                <a:spcPct val="110000"/>
              </a:lnSpc>
            </a:pPr>
            <a:r>
              <a:rPr lang="en-US" dirty="0" smtClean="0"/>
              <a:t>Online Will Preparation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Special enrollment opportunities for Optional Life and Optional Long –Term Disability Insurance</a:t>
            </a:r>
            <a:endParaRPr lang="en-US" b="1" dirty="0" smtClean="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Health Savings Plan (HSP) renamed the High Deductible Health Plan (HDHP)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New Healthcare Flexible Spending Account contribution limit of </a:t>
            </a:r>
            <a:r>
              <a:rPr lang="en-US" b="1" dirty="0" smtClean="0"/>
              <a:t>$2,650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New HSA maximum contributions: </a:t>
            </a:r>
            <a:r>
              <a:rPr lang="en-US" b="1" dirty="0" smtClean="0"/>
              <a:t>$3,450/Individual; $6,900/Family contribution</a:t>
            </a:r>
            <a:r>
              <a:rPr lang="en-US" dirty="0" smtClean="0"/>
              <a:t> and $1,000 additional catch-up contribution for individuals age 55 and older (unchanged)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New Commuter Benefits Maximum of </a:t>
            </a:r>
            <a:r>
              <a:rPr lang="en-US" b="1" dirty="0" smtClean="0"/>
              <a:t>$260 </a:t>
            </a:r>
            <a:r>
              <a:rPr lang="en-US" dirty="0" smtClean="0"/>
              <a:t>for Parking and Transit</a:t>
            </a:r>
            <a:endParaRPr lang="en-US" b="1" dirty="0" smtClean="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New Voluntary Retirement Savings Plan contribution limit of </a:t>
            </a:r>
            <a:r>
              <a:rPr lang="en-US" b="1" dirty="0" smtClean="0"/>
              <a:t>$18,500 </a:t>
            </a:r>
            <a:r>
              <a:rPr lang="en-US" dirty="0" smtClean="0"/>
              <a:t>with $6,000 additional catch-up contribution for individuals age 50 and older (unchanged)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What’s New in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629" y="1565864"/>
            <a:ext cx="2982037" cy="189285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7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Health Advocate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28613" y="1311275"/>
            <a:ext cx="8622506" cy="457676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Get 24/7 access to nurses with more than 10 years of clinical care and case management experience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Speak with a representative to obtain </a:t>
            </a:r>
            <a:br>
              <a:rPr lang="en-US" dirty="0" smtClean="0"/>
            </a:br>
            <a:r>
              <a:rPr lang="en-US" dirty="0" smtClean="0"/>
              <a:t>support, advice and coordination to: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Resolve medical claim issues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Transition to Medicare with a </a:t>
            </a:r>
            <a:br>
              <a:rPr lang="en-US" dirty="0" smtClean="0"/>
            </a:br>
            <a:r>
              <a:rPr lang="en-US" dirty="0" smtClean="0"/>
              <a:t>Medicare Supplement Plan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Negotiate unpaid out-of-pocket medical and/or dental costs of over $400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Transfer X-rays and scans to different providers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Help you consider treatment options</a:t>
            </a: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For more information, go to </a:t>
            </a:r>
            <a:r>
              <a:rPr lang="en-US" dirty="0" smtClean="0">
                <a:hlinkClick r:id="rId2"/>
              </a:rPr>
              <a:t>http://hr.columbia.edu/health-advocate</a:t>
            </a:r>
            <a:r>
              <a:rPr lang="en-US" dirty="0" smtClean="0"/>
              <a:t> or to </a:t>
            </a:r>
            <a:r>
              <a:rPr lang="en-US" dirty="0"/>
              <a:t>get </a:t>
            </a:r>
            <a:r>
              <a:rPr lang="en-US" dirty="0" smtClean="0"/>
              <a:t>started </a:t>
            </a:r>
            <a:r>
              <a:rPr lang="en-US" dirty="0"/>
              <a:t>call </a:t>
            </a:r>
            <a:r>
              <a:rPr lang="en-US" dirty="0" smtClean="0"/>
              <a:t>1-866-799-2725</a:t>
            </a:r>
            <a:endParaRPr lang="en-US" dirty="0"/>
          </a:p>
          <a:p>
            <a:endParaRPr lang="en-US" sz="2200" dirty="0" smtClean="0"/>
          </a:p>
          <a:p>
            <a:pPr lvl="1"/>
            <a:endParaRPr lang="en-US" sz="1800" dirty="0" smtClean="0"/>
          </a:p>
          <a:p>
            <a:pPr marL="914400" lvl="2" indent="0">
              <a:buNone/>
            </a:pPr>
            <a:endParaRPr lang="en-US" sz="1400" dirty="0" smtClean="0"/>
          </a:p>
          <a:p>
            <a:endParaRPr lang="en-US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898" y="1860897"/>
            <a:ext cx="3629907" cy="141808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23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New Programs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31788" y="1352550"/>
            <a:ext cx="8469312" cy="42529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The following programs are available to you through Cigna: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Identity Theft Program: </a:t>
            </a:r>
            <a:r>
              <a:rPr lang="en-US" dirty="0" smtClean="0"/>
              <a:t> Helps resolve identity theft issues and gives assistance with credit card fraud and financial and medical identity theft. 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For more details, go to </a:t>
            </a:r>
            <a:r>
              <a:rPr lang="en-US" dirty="0" smtClean="0">
                <a:hlinkClick r:id="rId2"/>
              </a:rPr>
              <a:t>http://hr.columbia.edu/identify-theft-program</a:t>
            </a:r>
            <a:r>
              <a:rPr lang="en-US" dirty="0" smtClean="0"/>
              <a:t> or to get started, call 1-888-226-4567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Online Will Preparation Services:  </a:t>
            </a:r>
            <a:r>
              <a:rPr lang="en-US" dirty="0" smtClean="0"/>
              <a:t>Cigna’s Will Center is available to you and your covered spouse or same-sex domestic partner every day of the week to help you plan for your family’s financial future 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To learn more, go to </a:t>
            </a:r>
            <a:r>
              <a:rPr lang="en-US" dirty="0" smtClean="0">
                <a:hlinkClick r:id="rId3"/>
              </a:rPr>
              <a:t>http://hr.columbia.edu/will-preparation-services</a:t>
            </a:r>
            <a:r>
              <a:rPr lang="en-US" dirty="0" smtClean="0"/>
              <a:t> or to get started, go to CignaWillCenter.com or call 1-800-901-7534</a:t>
            </a:r>
            <a:endParaRPr lang="en-US" b="1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pPr marL="914400" lvl="2" indent="0">
              <a:buNone/>
            </a:pPr>
            <a:endParaRPr lang="en-US" sz="1400" dirty="0" smtClean="0"/>
          </a:p>
          <a:p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Special Enrollment Opportunities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1788" y="1366838"/>
            <a:ext cx="8469312" cy="425291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Optional Life Insurance. If you currently have:</a:t>
            </a:r>
          </a:p>
          <a:p>
            <a:pPr lvl="1">
              <a:lnSpc>
                <a:spcPct val="100000"/>
              </a:lnSpc>
            </a:pPr>
            <a:r>
              <a:rPr lang="en-US" i="1" dirty="0"/>
              <a:t>N</a:t>
            </a:r>
            <a:r>
              <a:rPr lang="en-US" i="1" dirty="0" smtClean="0"/>
              <a:t>o Optional Life Insurance coverage </a:t>
            </a:r>
            <a:r>
              <a:rPr lang="en-US" dirty="0" smtClean="0"/>
              <a:t>– you can elect additional amounts up to 6x your Annual Benefits Salary up to a maximum of $1,700,000 of Optional Life with simplified EOI*</a:t>
            </a:r>
          </a:p>
          <a:p>
            <a:pPr lvl="1">
              <a:lnSpc>
                <a:spcPct val="100000"/>
              </a:lnSpc>
            </a:pPr>
            <a:r>
              <a:rPr lang="en-US" i="1" dirty="0" smtClean="0"/>
              <a:t>Existing Optional Life Insurance Coverage </a:t>
            </a:r>
            <a:r>
              <a:rPr lang="en-US" dirty="0" smtClean="0"/>
              <a:t>– you can increase your current Life Insurance coverage from: </a:t>
            </a:r>
          </a:p>
          <a:p>
            <a:pPr lvl="2">
              <a:lnSpc>
                <a:spcPct val="100000"/>
              </a:lnSpc>
            </a:pPr>
            <a:r>
              <a:rPr lang="en-US" sz="1600" dirty="0" smtClean="0"/>
              <a:t>3x up to a maximum of 6x your Annual Benefits Salary with a simplified EOI;* or</a:t>
            </a:r>
          </a:p>
          <a:p>
            <a:pPr lvl="2">
              <a:lnSpc>
                <a:spcPct val="100000"/>
              </a:lnSpc>
            </a:pPr>
            <a:r>
              <a:rPr lang="en-US" sz="1600" dirty="0" smtClean="0"/>
              <a:t>1x up to 2x or 2x to 3x your Annual Benefits Salary up to $1,000,000, without having to provide EOI* </a:t>
            </a:r>
          </a:p>
          <a:p>
            <a:pPr marL="571500" lvl="2" indent="0">
              <a:lnSpc>
                <a:spcPct val="100000"/>
              </a:lnSpc>
              <a:buNone/>
            </a:pPr>
            <a:endParaRPr lang="en-US" sz="1500" dirty="0"/>
          </a:p>
          <a:p>
            <a:pPr lvl="2">
              <a:lnSpc>
                <a:spcPct val="100000"/>
              </a:lnSpc>
            </a:pPr>
            <a:endParaRPr lang="en-US" sz="1500" dirty="0" smtClean="0"/>
          </a:p>
          <a:p>
            <a:pPr lvl="2">
              <a:lnSpc>
                <a:spcPct val="100000"/>
              </a:lnSpc>
            </a:pPr>
            <a:endParaRPr lang="en-US" sz="1500" dirty="0" smtClean="0"/>
          </a:p>
          <a:p>
            <a:pPr marL="571500" lvl="2" indent="0">
              <a:lnSpc>
                <a:spcPct val="100000"/>
              </a:lnSpc>
              <a:buNone/>
            </a:pPr>
            <a:endParaRPr lang="en-US" sz="1500" dirty="0" smtClean="0"/>
          </a:p>
          <a:p>
            <a:pPr marL="571500" lvl="2" indent="0">
              <a:lnSpc>
                <a:spcPct val="100000"/>
              </a:lnSpc>
              <a:buNone/>
            </a:pPr>
            <a:r>
              <a:rPr lang="en-US" sz="1500" dirty="0" smtClean="0"/>
              <a:t>* Shortened enrollment form</a:t>
            </a:r>
          </a:p>
          <a:p>
            <a:endParaRPr lang="en-US" sz="2200" b="1" dirty="0" smtClean="0"/>
          </a:p>
          <a:p>
            <a:pPr marL="0" indent="0">
              <a:buNone/>
            </a:pPr>
            <a:endParaRPr lang="en-US" sz="2200" dirty="0" smtClean="0"/>
          </a:p>
          <a:p>
            <a:endParaRPr lang="en-US" sz="2200" dirty="0" smtClean="0"/>
          </a:p>
          <a:p>
            <a:pPr marL="914400" lvl="2" indent="0">
              <a:buNone/>
            </a:pPr>
            <a:endParaRPr lang="en-US" sz="1400" dirty="0" smtClean="0"/>
          </a:p>
          <a:p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98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Special Enrollment Opportunities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1355" y="1464673"/>
            <a:ext cx="8469744" cy="4576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E6C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E6C"/>
              </a:buClr>
              <a:buSzPct val="75000"/>
              <a:buFont typeface="Arial" panose="020B0604020202020204" pitchFamily="34" charset="0"/>
              <a:buChar char="•"/>
              <a:defRPr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E6C"/>
              </a:buClr>
              <a:buSzPct val="5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E6C"/>
              </a:buClr>
              <a:buSzPct val="3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E6C"/>
              </a:buClr>
              <a:buSzPct val="5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2018 is your one-time opportunity to elect </a:t>
            </a:r>
            <a:r>
              <a:rPr lang="en-US" dirty="0"/>
              <a:t>Optional Long Term Disability (LTD) </a:t>
            </a:r>
            <a:r>
              <a:rPr lang="en-US" dirty="0" smtClean="0"/>
              <a:t>without providing Evidence of Insurability.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If you canceled or were previously declined coverage for Optional Life Insurance or Optional LTD, you can still take advantage</a:t>
            </a:r>
            <a:br>
              <a:rPr lang="en-US" dirty="0" smtClean="0"/>
            </a:br>
            <a:r>
              <a:rPr lang="en-US" dirty="0" smtClean="0"/>
              <a:t>of this special enrollment opportunity.</a:t>
            </a:r>
          </a:p>
          <a:p>
            <a:pPr lvl="1"/>
            <a:endParaRPr lang="en-US" sz="2000" dirty="0" smtClean="0"/>
          </a:p>
          <a:p>
            <a:endParaRPr lang="en-US" sz="2200" b="1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1400" dirty="0" smtClean="0"/>
          </a:p>
          <a:p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7" r="25736"/>
          <a:stretch/>
        </p:blipFill>
        <p:spPr>
          <a:xfrm>
            <a:off x="2536619" y="3552497"/>
            <a:ext cx="3988282" cy="190237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36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55" y="1274076"/>
            <a:ext cx="8469744" cy="4898124"/>
          </a:xfrm>
        </p:spPr>
        <p:txBody>
          <a:bodyPr>
            <a:normAutofit fontScale="40000" lnSpcReduction="20000"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Medical, Vision and Prescription Drug deductibles, copays, coinsurance and out-of-pocket maximums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Aetna Columbia Dental Plan coverage and contributions		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000" dirty="0" smtClean="0"/>
              <a:t>$</a:t>
            </a:r>
            <a:r>
              <a:rPr lang="en-US" sz="5000" dirty="0"/>
              <a:t>5,000* Dependent Care </a:t>
            </a:r>
            <a:r>
              <a:rPr lang="en-US" sz="5000" dirty="0" smtClean="0"/>
              <a:t>FSA pre-tax contribution limit </a:t>
            </a:r>
            <a:endParaRPr lang="en-US" sz="5000" dirty="0"/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000" dirty="0"/>
              <a:t>Child Care Benefit: $2,000 contribution to Dependent Care FSA, if you meet the eligibility requirements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000" dirty="0" smtClean="0"/>
              <a:t>Voluntary </a:t>
            </a:r>
            <a:r>
              <a:rPr lang="en-US" sz="5000" dirty="0"/>
              <a:t>Retirement Savings Plan contribution </a:t>
            </a:r>
            <a:r>
              <a:rPr lang="en-US" sz="5000" dirty="0" smtClean="0"/>
              <a:t>limit </a:t>
            </a:r>
            <a:r>
              <a:rPr lang="en-US" sz="5000" dirty="0"/>
              <a:t>if you are age 50 and over, you can contribute an additional $6,000* in catch-up </a:t>
            </a:r>
            <a:r>
              <a:rPr lang="en-US" sz="5000" dirty="0" smtClean="0"/>
              <a:t>contributions (In addition to the new limit of $18,500)</a:t>
            </a:r>
            <a:endParaRPr lang="en-US" sz="5000" dirty="0"/>
          </a:p>
          <a:p>
            <a:pPr marL="457200" lvl="1" indent="0">
              <a:lnSpc>
                <a:spcPct val="120000"/>
              </a:lnSpc>
              <a:buNone/>
            </a:pPr>
            <a:endParaRPr lang="en-US" sz="2900" b="1" dirty="0"/>
          </a:p>
          <a:p>
            <a:pPr marL="457200" lvl="1" indent="0">
              <a:lnSpc>
                <a:spcPct val="120000"/>
              </a:lnSpc>
              <a:buNone/>
            </a:pPr>
            <a:endParaRPr lang="en-US" sz="2900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4000" dirty="0"/>
              <a:t>* Subject to change by the IRS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What’s Not Changing in 2018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DAEFD-87A4-B24E-A4DB-BDEF0CBC20B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65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254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7&quot;/&gt;&lt;/object&gt;&lt;object type=&quot;3&quot; unique_id=&quot;10055&quot;&gt;&lt;property id=&quot;20148&quot; value=&quot;5&quot;/&gt;&lt;property id=&quot;20300&quot; value=&quot;Slide 3&quot;/&gt;&lt;property id=&quot;20307&quot; value=&quot;258&quot;/&gt;&lt;/object&gt;&lt;/object&gt;&lt;object type=&quot;8&quot; unique_id=&quot;1001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956</TotalTime>
  <Words>690</Words>
  <Application>Microsoft Office PowerPoint</Application>
  <PresentationFormat>On-screen Show (4:3)</PresentationFormat>
  <Paragraphs>103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Office Theme</vt:lpstr>
      <vt:lpstr>2018 Open Enrollment Benefits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Daniel Brown</dc:creator>
  <cp:lastModifiedBy>Lisa Pyne</cp:lastModifiedBy>
  <cp:revision>87</cp:revision>
  <cp:lastPrinted>2017-08-17T18:06:44Z</cp:lastPrinted>
  <dcterms:created xsi:type="dcterms:W3CDTF">2017-08-17T16:25:55Z</dcterms:created>
  <dcterms:modified xsi:type="dcterms:W3CDTF">2017-11-10T16:33:53Z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